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4504" r:id="rId5"/>
  </p:sldMasterIdLst>
  <p:notesMasterIdLst>
    <p:notesMasterId r:id="rId27"/>
  </p:notesMasterIdLst>
  <p:sldIdLst>
    <p:sldId id="282" r:id="rId6"/>
    <p:sldId id="276" r:id="rId7"/>
    <p:sldId id="264" r:id="rId8"/>
    <p:sldId id="287" r:id="rId9"/>
    <p:sldId id="296" r:id="rId10"/>
    <p:sldId id="295" r:id="rId11"/>
    <p:sldId id="293" r:id="rId12"/>
    <p:sldId id="286" r:id="rId13"/>
    <p:sldId id="289" r:id="rId14"/>
    <p:sldId id="290" r:id="rId15"/>
    <p:sldId id="257" r:id="rId16"/>
    <p:sldId id="258" r:id="rId17"/>
    <p:sldId id="283" r:id="rId18"/>
    <p:sldId id="269" r:id="rId19"/>
    <p:sldId id="270" r:id="rId20"/>
    <p:sldId id="265" r:id="rId21"/>
    <p:sldId id="266" r:id="rId22"/>
    <p:sldId id="272" r:id="rId23"/>
    <p:sldId id="292" r:id="rId24"/>
    <p:sldId id="291" r:id="rId25"/>
    <p:sldId id="280" r:id="rId26"/>
  </p:sldIdLst>
  <p:sldSz cx="9144000" cy="6858000" type="screen4x3"/>
  <p:notesSz cx="6858000" cy="9144000"/>
  <p:embeddedFontLst>
    <p:embeddedFont>
      <p:font typeface="B Titr" panose="00000700000000000000" pitchFamily="2" charset="-78"/>
      <p:bold r:id="rId28"/>
    </p:embeddedFont>
    <p:embeddedFont>
      <p:font typeface="Nazanin" panose="00000400000000000000" pitchFamily="2" charset="-78"/>
      <p:regular r:id="rId29"/>
      <p:bold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Berlin Sans FB Demi" panose="020E0802020502020306" pitchFamily="34" charset="0"/>
      <p:bold r:id="rId35"/>
    </p:embeddedFont>
    <p:embeddedFont>
      <p:font typeface="IranNastaliq" panose="02020505000000020003" pitchFamily="18" charset="0"/>
      <p:regular r:id="rId36"/>
    </p:embeddedFont>
    <p:embeddedFont>
      <p:font typeface="B Mitra" panose="00000400000000000000" pitchFamily="2" charset="-78"/>
      <p:regular r:id="rId37"/>
      <p:bold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B Koodak" panose="00000700000000000000" pitchFamily="2" charset="-78"/>
      <p:bold r:id="rId41"/>
    </p:embeddedFont>
    <p:embeddedFont>
      <p:font typeface="Wingdings 2" panose="05020102010507070707" pitchFamily="18" charset="2"/>
      <p:regular r:id="rId42"/>
    </p:embeddedFont>
    <p:embeddedFont>
      <p:font typeface="Titr" panose="00000700000000000000" pitchFamily="2" charset="-78"/>
      <p:bold r:id="rId43"/>
    </p:embeddedFont>
    <p:embeddedFont>
      <p:font typeface="B Nazanin" panose="00000400000000000000" pitchFamily="2" charset="-78"/>
      <p:regular r:id="rId44"/>
      <p:bold r:id="rId45"/>
    </p:embeddedFont>
    <p:embeddedFont>
      <p:font typeface="Gill Sans MT" panose="020B0502020104020203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B"/>
    <a:srgbClr val="D91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2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7A692E-BCEB-4B8B-A618-2ADF278BBE68}" type="datetimeFigureOut">
              <a:rPr lang="fa-IR" smtClean="0"/>
              <a:t>1445/02/27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28A5E-67C5-4AAE-8B1E-4380FC35E7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5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6203-6410-4E4D-8794-EE168720372C}" type="slidenum">
              <a:rPr lang="ar-SA" smtClean="0"/>
              <a:pPr/>
              <a:t>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6203-6410-4E4D-8794-EE168720372C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66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2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7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42" y="4402669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7" y="6117338"/>
            <a:ext cx="857473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8"/>
            <a:ext cx="3609438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8"/>
            <a:ext cx="411480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2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92" y="3867153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1660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7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9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7" y="5299605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149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8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260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5" y="86302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201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5" y="685803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7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959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9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745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5" y="86302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201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5" y="685803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82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9" y="685803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890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447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7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8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046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7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7" y="2667002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33" y="6108176"/>
            <a:ext cx="857473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51" y="6108176"/>
            <a:ext cx="5314517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71" y="6108176"/>
            <a:ext cx="427833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76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9" y="2667000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21" y="6116072"/>
            <a:ext cx="413483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1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7" y="685803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3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5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8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8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32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616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55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2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197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6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9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6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72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 trans="68000" smoothness="7"/>
                    </a14:imgEffect>
                    <a14:imgEffect>
                      <a14:sharpenSoften amount="24000"/>
                    </a14:imgEffect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" y="2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7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83" y="6116072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CC7A49-7380-4B9C-9D44-BC5335133FA6}" type="datetimeFigureOut">
              <a:rPr lang="fa-IR" smtClean="0"/>
              <a:pPr/>
              <a:t>1445/02/27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001" y="611607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21" y="6116072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998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  <p:sldLayoutId id="2147484520" r:id="rId16"/>
    <p:sldLayoutId id="214748452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386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04667" cy="5132039"/>
          </a:xfrm>
        </p:spPr>
        <p:txBody>
          <a:bodyPr>
            <a:noAutofit/>
          </a:bodyPr>
          <a:lstStyle/>
          <a:p>
            <a:pPr marL="107950" algn="r"/>
            <a:r>
              <a:rPr lang="fa-IR" altLang="en-US" sz="2400" b="1" dirty="0">
                <a:cs typeface="B Titr" panose="00000700000000000000" pitchFamily="2" charset="-78"/>
              </a:rPr>
              <a:t>آخرین وضعیت طرح :</a:t>
            </a: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>- تحقیق و مطالعات طرح انجام شده </a:t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>- نمونه اولیه یا آزمایشگاهی</a:t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>- نمونه کارگاهی یا نیمه صنعتی</a:t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>- نمونه صنعتی</a:t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r>
              <a:rPr lang="fa-IR" altLang="en-US" sz="2400" b="1" dirty="0">
                <a:cs typeface="B Nazanin" pitchFamily="2" charset="-78"/>
              </a:rPr>
              <a:t/>
            </a:r>
            <a:br>
              <a:rPr lang="fa-IR" altLang="en-US" sz="2400" b="1" dirty="0">
                <a:cs typeface="B Nazanin" pitchFamily="2" charset="-78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83968" y="2204864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9156" y="2912191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8024" y="3674516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6216" y="4437112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0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63033"/>
              </p:ext>
            </p:extLst>
          </p:nvPr>
        </p:nvGraphicFramePr>
        <p:xfrm>
          <a:off x="1264473" y="4941168"/>
          <a:ext cx="7344816" cy="310896"/>
        </p:xfrm>
        <a:graphic>
          <a:graphicData uri="http://schemas.openxmlformats.org/drawingml/2006/table">
            <a:tbl>
              <a:tblPr/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endParaRPr lang="fa-IR" sz="1400" b="1" u="sng" dirty="0">
                        <a:cs typeface="B Koodak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919809"/>
            <a:ext cx="5832648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ترکیب نیروی انسانی واحد تحقیق و توسعه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5057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507589"/>
              </p:ext>
            </p:extLst>
          </p:nvPr>
        </p:nvGraphicFramePr>
        <p:xfrm>
          <a:off x="284176" y="1988839"/>
          <a:ext cx="8536295" cy="394935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33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851">
                  <a:extLst>
                    <a:ext uri="{9D8B030D-6E8A-4147-A177-3AD203B41FA5}">
                      <a16:colId xmlns:a16="http://schemas.microsoft.com/office/drawing/2014/main" xmlns="" val="502570170"/>
                    </a:ext>
                  </a:extLst>
                </a:gridCol>
                <a:gridCol w="1324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2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5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7199">
                <a:tc rowSpan="2"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بیمه شده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نوع همکاری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مدرک تحصيلي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19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سابقه همکاری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سمت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306752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9564" y="692697"/>
            <a:ext cx="8147252" cy="5852119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خلاصه ای از سابقه و عملکرد واحد تحقیق و توسعه: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/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C890BA8-0D08-4D32-B742-595801DA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542" y="754511"/>
            <a:ext cx="6275044" cy="1004901"/>
          </a:xfrm>
        </p:spPr>
        <p:txBody>
          <a:bodyPr>
            <a:normAutofit/>
          </a:bodyPr>
          <a:lstStyle/>
          <a:p>
            <a:r>
              <a:rPr lang="fa-I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برنامه‌های یکساله واحد تحقیق و توسعه در پارك:</a:t>
            </a:r>
            <a:endParaRPr lang="en-US" sz="2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B887D58-9F1D-44CA-A7AE-90E78A899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92863"/>
              </p:ext>
            </p:extLst>
          </p:nvPr>
        </p:nvGraphicFramePr>
        <p:xfrm>
          <a:off x="511483" y="1796275"/>
          <a:ext cx="8136903" cy="430721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15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3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7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65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ردیف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شرح</a:t>
                      </a:r>
                      <a:r>
                        <a:rPr lang="fa-IR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 فعالیت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بازه زمانی </a:t>
                      </a:r>
                      <a:endParaRPr lang="fa-IR" sz="1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3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3357" marR="533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02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60" y="666439"/>
            <a:ext cx="7704667" cy="1531639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مشتریان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38" y="1988840"/>
            <a:ext cx="7704667" cy="4176464"/>
          </a:xfrm>
        </p:spPr>
        <p:txBody>
          <a:bodyPr>
            <a:normAutofit/>
          </a:bodyPr>
          <a:lstStyle/>
          <a:p>
            <a:r>
              <a:rPr lang="fa-IR" sz="2200" dirty="0">
                <a:cs typeface="Titr" panose="00000700000000000000" pitchFamily="2" charset="-78"/>
              </a:rPr>
              <a:t>مهمترین مشتریان محصول تحقیق و توسعه: </a:t>
            </a:r>
          </a:p>
          <a:p>
            <a:endParaRPr lang="fa-IR" sz="2200" dirty="0">
              <a:cs typeface="Titr" panose="00000700000000000000" pitchFamily="2" charset="-78"/>
            </a:endParaRPr>
          </a:p>
          <a:p>
            <a:endParaRPr lang="fa-IR" sz="2200" dirty="0">
              <a:cs typeface="Titr" panose="00000700000000000000" pitchFamily="2" charset="-78"/>
            </a:endParaRPr>
          </a:p>
          <a:p>
            <a:r>
              <a:rPr lang="fa-IR" sz="2200" dirty="0">
                <a:cs typeface="Titr" panose="00000700000000000000" pitchFamily="2" charset="-78"/>
              </a:rPr>
              <a:t>پیش بینی فروش یک سال آتی محصول تحقیق و توسعه:</a:t>
            </a:r>
          </a:p>
          <a:p>
            <a:endParaRPr lang="fa-IR" sz="2200" dirty="0">
              <a:cs typeface="Titr" panose="00000700000000000000" pitchFamily="2" charset="-78"/>
            </a:endParaRPr>
          </a:p>
          <a:p>
            <a:endParaRPr lang="fa-IR" sz="2200" dirty="0">
              <a:cs typeface="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728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800" dirty="0">
                <a:cs typeface="B Titr" panose="00000700000000000000" pitchFamily="2" charset="-78"/>
              </a:rPr>
              <a:t>هزینه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6" y="1988840"/>
            <a:ext cx="7787207" cy="396044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Titr" panose="00000700000000000000" pitchFamily="2" charset="-78"/>
              </a:rPr>
              <a:t>هزینه های واحد تحقیق و توسعه در سال گذشته:</a:t>
            </a:r>
            <a:endParaRPr lang="fa-IR" sz="1200" dirty="0">
              <a:cs typeface="Titr" panose="00000700000000000000" pitchFamily="2" charset="-78"/>
            </a:endParaRPr>
          </a:p>
          <a:p>
            <a:pPr algn="r" rtl="1"/>
            <a:endParaRPr lang="fa-IR" sz="1200" dirty="0">
              <a:cs typeface="Titr" panose="00000700000000000000" pitchFamily="2" charset="-78"/>
            </a:endParaRPr>
          </a:p>
          <a:p>
            <a:pPr algn="r" rtl="1"/>
            <a:endParaRPr lang="fa-IR" sz="1200" dirty="0">
              <a:cs typeface="Titr" panose="00000700000000000000" pitchFamily="2" charset="-78"/>
            </a:endParaRPr>
          </a:p>
          <a:p>
            <a:pPr algn="r" rtl="1"/>
            <a:r>
              <a:rPr lang="fa-IR" sz="2000" dirty="0">
                <a:cs typeface="Titr" panose="00000700000000000000" pitchFamily="2" charset="-78"/>
              </a:rPr>
              <a:t>پیش بینی اعتبارات مورد نیازسال آتی  واحد تحقیق و توسعه: </a:t>
            </a:r>
          </a:p>
          <a:p>
            <a:pPr algn="r" rtl="1"/>
            <a:endParaRPr lang="fa-IR" sz="2000" dirty="0">
              <a:cs typeface="Titr" panose="00000700000000000000" pitchFamily="2" charset="-78"/>
            </a:endParaRPr>
          </a:p>
          <a:p>
            <a:pPr algn="r" rtl="1"/>
            <a:endParaRPr lang="fa-IR" sz="2000" dirty="0">
              <a:cs typeface="Titr" panose="00000700000000000000" pitchFamily="2" charset="-78"/>
            </a:endParaRPr>
          </a:p>
          <a:p>
            <a:pPr algn="r" rtl="1"/>
            <a:r>
              <a:rPr lang="fa-IR" sz="2000" dirty="0">
                <a:cs typeface="Titr" panose="00000700000000000000" pitchFamily="2" charset="-78"/>
              </a:rPr>
              <a:t>محل تامین اعتبارات مورد نیاز </a:t>
            </a:r>
            <a:r>
              <a:rPr lang="fa-IR" sz="1200" dirty="0">
                <a:cs typeface="Titr" panose="00000700000000000000" pitchFamily="2" charset="-78"/>
              </a:rPr>
              <a:t>(میزان اعتبار مورد نیاز با ذکر موارد، آورده ی سازمان مادر، سرمایه گذار و ...)       </a:t>
            </a:r>
            <a:r>
              <a:rPr lang="fa-IR" dirty="0">
                <a:cs typeface="Titr" panose="00000700000000000000" pitchFamily="2" charset="-78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endParaRPr lang="fa-IR" sz="2000" dirty="0">
              <a:cs typeface="Titr" panose="00000700000000000000" pitchFamily="2" charset="-78"/>
            </a:endParaRPr>
          </a:p>
          <a:p>
            <a:pPr algn="r" rtl="1"/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79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05" y="835766"/>
            <a:ext cx="7704667" cy="1512168"/>
          </a:xfrm>
        </p:spPr>
        <p:txBody>
          <a:bodyPr>
            <a:normAutofit/>
          </a:bodyPr>
          <a:lstStyle/>
          <a:p>
            <a:r>
              <a:rPr lang="fa-IR" sz="3800" b="1" dirty="0">
                <a:cs typeface="B Titr" panose="00000700000000000000" pitchFamily="2" charset="-78"/>
              </a:rPr>
              <a:t>استراتژی بازاریابی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994084" cy="43924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cs typeface="Titr" panose="00000700000000000000" pitchFamily="2" charset="-78"/>
              </a:rPr>
              <a:t>استراتژی های ورود محصول منتج از تحقیق و توسعه به بازار:</a:t>
            </a: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621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cs typeface="B Titr" panose="00000700000000000000" pitchFamily="2" charset="-78"/>
              </a:rPr>
              <a:t>معرفی رقبای داخلی و خارجی محصول واحد تحقیق و توسعه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80575"/>
              </p:ext>
            </p:extLst>
          </p:nvPr>
        </p:nvGraphicFramePr>
        <p:xfrm>
          <a:off x="416421" y="2060848"/>
          <a:ext cx="8270380" cy="39276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3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93550684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4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186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معایب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cs typeface="B Nazanin" panose="00000400000000000000" pitchFamily="2" charset="-78"/>
                        </a:rPr>
                        <a:t>مزیت </a:t>
                      </a:r>
                      <a:r>
                        <a:rPr lang="fa-I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رقابتی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کشور تولید کننده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واحد تولید کننده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>
                          <a:cs typeface="B Nazanin" panose="00000400000000000000" pitchFamily="2" charset="-78"/>
                        </a:rPr>
                        <a:t>نام محصول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52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52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52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5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768966"/>
            <a:ext cx="4320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>
                <a:solidFill>
                  <a:srgbClr val="40804B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204" y="2060851"/>
            <a:ext cx="842493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دفترکاری با ذکر شرایط و مشخصات:   تقاضا دارید از پارک تامین شود؟ بله/خیر</a:t>
            </a: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کارگاه با ذکر شرایط و مشخصات:   تقاضا دارید از پارک تامین شود؟ بله/خیر</a:t>
            </a: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9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6" y="0"/>
            <a:ext cx="7515991" cy="3048000"/>
          </a:xfrm>
        </p:spPr>
        <p:txBody>
          <a:bodyPr>
            <a:norm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همکاری های پیشنهادی متقابل واحد تحقیق و  توسعه  با پارک: 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13524" y="2204864"/>
            <a:ext cx="7515992" cy="3586336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916238" y="3665538"/>
            <a:ext cx="102711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/>
            <a:endParaRPr lang="en-US" sz="180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5612" y="1956070"/>
            <a:ext cx="9612560" cy="240065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fa-I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-2403648"/>
            <a:ext cx="2520280" cy="36009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6350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</a:t>
            </a:r>
          </a:p>
          <a:p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  <a:p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6238" y="342900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chemeClr val="tx2">
                    <a:lumMod val="75000"/>
                  </a:schemeClr>
                </a:solidFill>
                <a:cs typeface="Titr" panose="00000700000000000000" pitchFamily="2" charset="-78"/>
              </a:rPr>
              <a:t/>
            </a:r>
            <a:br>
              <a:rPr lang="fa-IR" dirty="0">
                <a:solidFill>
                  <a:schemeClr val="tx2">
                    <a:lumMod val="75000"/>
                  </a:schemeClr>
                </a:solidFill>
                <a:cs typeface="Titr" panose="00000700000000000000" pitchFamily="2" charset="-78"/>
              </a:rPr>
            </a:br>
            <a:r>
              <a:rPr lang="fa-I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Titr" panose="00000700000000000000" pitchFamily="2" charset="-78"/>
              </a:rPr>
              <a:t>درخواست پذیرش واحد تحقیق و توسعه </a:t>
            </a:r>
          </a:p>
          <a:p>
            <a:pPr algn="ctr"/>
            <a:r>
              <a:rPr lang="fa-I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Titr" panose="00000700000000000000" pitchFamily="2" charset="-78"/>
              </a:rPr>
              <a:t>شرکت....</a:t>
            </a:r>
          </a:p>
          <a:p>
            <a:pPr algn="ctr"/>
            <a:endParaRPr lang="en-US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Titr" panose="00000700000000000000" pitchFamily="2" charset="-78"/>
            </a:endParaRPr>
          </a:p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/>
            </a:r>
            <a:b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</a:b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Titr" panose="00000700000000000000" pitchFamily="2" charset="-78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5D86CAD3-E0A2-4495-A864-15A1C5D4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27" y="272929"/>
            <a:ext cx="1745704" cy="16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23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6" y="0"/>
            <a:ext cx="7704667" cy="1981200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تصاویر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تصویر از محل سازمان مادر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200" dirty="0">
              <a:cs typeface="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تصویر عمومی کارگاه سازمان مادر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200" dirty="0">
              <a:cs typeface="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تصاویر از محل فعلی واحد تحقیق و توسعه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200" dirty="0">
              <a:cs typeface="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تصاویر محصولات واحد تحقیق و توسعه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182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سایر مواردی که توضیح آن را ضروری می دانید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569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معرفی شرکت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773" y="1052736"/>
            <a:ext cx="7704667" cy="4896543"/>
          </a:xfrm>
        </p:spPr>
        <p:txBody>
          <a:bodyPr>
            <a:normAutofit/>
          </a:bodyPr>
          <a:lstStyle/>
          <a:p>
            <a:pPr algn="r">
              <a:lnSpc>
                <a:spcPct val="250000"/>
              </a:lnSpc>
            </a:pP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نام شرکت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: </a:t>
            </a:r>
            <a:br>
              <a:rPr lang="en-US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</a:b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نام مدیر عامل :</a:t>
            </a:r>
            <a:b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</a:b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زمینه فعالیت:</a:t>
            </a:r>
            <a:b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</a:b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آدرس محل فعالیت :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40A8D930-978C-465D-BF0A-3D7375FF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85140"/>
            <a:ext cx="5987012" cy="1531639"/>
          </a:xfrm>
        </p:spPr>
        <p:txBody>
          <a:bodyPr>
            <a:normAutofit/>
          </a:bodyPr>
          <a:lstStyle/>
          <a:p>
            <a:r>
              <a:rPr lang="fa-IR" altLang="fa-IR" sz="2400" b="1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latin typeface="Gill Sans MT" pitchFamily="34" charset="0"/>
                <a:cs typeface="B Titr" panose="00000700000000000000" pitchFamily="2" charset="-78"/>
              </a:rPr>
              <a:t>معرفی محصولات شاخص و برندهای ثبت شده شرکت:</a:t>
            </a:r>
            <a:endParaRPr lang="en-US" sz="2400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xmlns="" id="{42039902-B540-4D26-9085-4832A4745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80343"/>
              </p:ext>
            </p:extLst>
          </p:nvPr>
        </p:nvGraphicFramePr>
        <p:xfrm>
          <a:off x="786882" y="1774863"/>
          <a:ext cx="7848870" cy="419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838">
                  <a:extLst>
                    <a:ext uri="{9D8B030D-6E8A-4147-A177-3AD203B41FA5}">
                      <a16:colId xmlns:a16="http://schemas.microsoft.com/office/drawing/2014/main" xmlns="" val="24357002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923466327"/>
                    </a:ext>
                  </a:extLst>
                </a:gridCol>
                <a:gridCol w="1716292">
                  <a:extLst>
                    <a:ext uri="{9D8B030D-6E8A-4147-A177-3AD203B41FA5}">
                      <a16:colId xmlns:a16="http://schemas.microsoft.com/office/drawing/2014/main" xmlns="" val="2820780824"/>
                    </a:ext>
                  </a:extLst>
                </a:gridCol>
                <a:gridCol w="2244148">
                  <a:extLst>
                    <a:ext uri="{9D8B030D-6E8A-4147-A177-3AD203B41FA5}">
                      <a16:colId xmlns:a16="http://schemas.microsoft.com/office/drawing/2014/main" xmlns="" val="3394992438"/>
                    </a:ext>
                  </a:extLst>
                </a:gridCol>
                <a:gridCol w="895400">
                  <a:extLst>
                    <a:ext uri="{9D8B030D-6E8A-4147-A177-3AD203B41FA5}">
                      <a16:colId xmlns:a16="http://schemas.microsoft.com/office/drawing/2014/main" xmlns="" val="3552391960"/>
                    </a:ext>
                  </a:extLst>
                </a:gridCol>
              </a:tblGrid>
              <a:tr h="698707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سابقه تولید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مشتریان اصلی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نام برند ثبت شده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نام محصول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6413940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5585419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47479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139583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366295"/>
                  </a:ext>
                </a:extLst>
              </a:tr>
              <a:tr h="6987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70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3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91" y="745235"/>
            <a:ext cx="8385585" cy="1459631"/>
          </a:xfrm>
        </p:spPr>
        <p:txBody>
          <a:bodyPr>
            <a:norm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مجوزهای شرکت</a:t>
            </a:r>
            <a:r>
              <a:rPr lang="fa-IR" sz="1800" dirty="0">
                <a:cs typeface="B Titr" panose="00000700000000000000" pitchFamily="2" charset="-78"/>
              </a:rPr>
              <a:t/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837061"/>
              </p:ext>
            </p:extLst>
          </p:nvPr>
        </p:nvGraphicFramePr>
        <p:xfrm>
          <a:off x="444402" y="1844824"/>
          <a:ext cx="8352929" cy="35901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40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سال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مرجع</a:t>
                      </a:r>
                      <a:r>
                        <a:rPr lang="fa-IR" sz="1800" baseline="0" dirty="0">
                          <a:cs typeface="B Nazanin" panose="00000400000000000000" pitchFamily="2" charset="-78"/>
                        </a:rPr>
                        <a:t> صدور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مجوز/ استاندارد/ ثبت اختراع/ تاییدیه و ...</a:t>
                      </a:r>
                    </a:p>
                    <a:p>
                      <a:pPr algn="ctr"/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32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820081"/>
            <a:ext cx="3717592" cy="988740"/>
          </a:xfrm>
        </p:spPr>
        <p:txBody>
          <a:bodyPr>
            <a:normAutofit/>
          </a:bodyPr>
          <a:lstStyle/>
          <a:p>
            <a:r>
              <a:rPr lang="fa-IR" sz="3800" b="1" dirty="0">
                <a:cs typeface="B Titr" panose="00000700000000000000" pitchFamily="2" charset="-78"/>
              </a:rPr>
              <a:t>فروش سازمان مادر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241" y="1803590"/>
            <a:ext cx="8957552" cy="4865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800" dirty="0">
                <a:cs typeface="Titr" panose="00000700000000000000" pitchFamily="2" charset="-78"/>
              </a:rPr>
              <a:t>میزان فروش سازمان مادر در سال گذشته </a:t>
            </a:r>
            <a:r>
              <a:rPr lang="fa-IR" sz="1100" dirty="0">
                <a:cs typeface="Titr" panose="00000700000000000000" pitchFamily="2" charset="-78"/>
              </a:rPr>
              <a:t>(مجموع مبالغ حاصل از عملیات فروش کالا و خدمات اعم از ثبت شده در </a:t>
            </a:r>
            <a:r>
              <a:rPr lang="en-US" sz="1100" dirty="0">
                <a:cs typeface="Titr" panose="00000700000000000000" pitchFamily="2" charset="-78"/>
              </a:rPr>
              <a:t> </a:t>
            </a:r>
            <a:r>
              <a:rPr lang="fa-IR" sz="1100" dirty="0">
                <a:cs typeface="Titr" panose="00000700000000000000" pitchFamily="2" charset="-78"/>
              </a:rPr>
              <a:t>دفاتر رسمی یا غیر رسمی با مستندات):</a:t>
            </a:r>
          </a:p>
          <a:p>
            <a:pPr algn="r" rtl="1"/>
            <a:endParaRPr lang="en-US" sz="1200" dirty="0">
              <a:cs typeface="Titr" panose="00000700000000000000" pitchFamily="2" charset="-78"/>
            </a:endParaRPr>
          </a:p>
          <a:p>
            <a:pPr algn="r" rtl="1"/>
            <a:endParaRPr lang="en-US" sz="12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12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Titr" panose="00000700000000000000" pitchFamily="2" charset="-78"/>
              </a:rPr>
              <a:t>پیش بینی فروش در سال آینده :</a:t>
            </a:r>
          </a:p>
          <a:p>
            <a:pPr marL="0" indent="0" algn="r" rtl="1">
              <a:buNone/>
            </a:pPr>
            <a:endParaRPr lang="fa-IR" sz="1800" dirty="0">
              <a:cs typeface="Titr" panose="00000700000000000000" pitchFamily="2" charset="-78"/>
            </a:endParaRPr>
          </a:p>
          <a:p>
            <a:pPr algn="r" rtl="1"/>
            <a:endParaRPr lang="fa-IR" sz="2200" dirty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Titr" panose="00000700000000000000" pitchFamily="2" charset="-78"/>
              </a:rPr>
              <a:t>میزان صادرات سازمان مادر </a:t>
            </a:r>
            <a:r>
              <a:rPr lang="fa-IR" sz="1200" dirty="0">
                <a:cs typeface="Titr" panose="00000700000000000000" pitchFamily="2" charset="-78"/>
              </a:rPr>
              <a:t>(محصول، نام کشور ،میزان فروش):</a:t>
            </a:r>
          </a:p>
          <a:p>
            <a:pPr marL="114300" indent="0">
              <a:buNone/>
            </a:pPr>
            <a:r>
              <a:rPr lang="fa-IR" dirty="0"/>
              <a:t> </a:t>
            </a:r>
          </a:p>
          <a:p>
            <a:pPr marL="114300" indent="0">
              <a:buNone/>
            </a:pPr>
            <a:r>
              <a:rPr lang="fa-IR" sz="1800" dirty="0">
                <a:cs typeface="Titr" panose="00000700000000000000" pitchFamily="2" charset="-78"/>
              </a:rPr>
              <a:t>تعداد نفرات بیمه شده سازمان طبق آخرین لیست بیمه: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11224"/>
            <a:ext cx="1584176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73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FF2AF-3DE8-4568-917B-840B0611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2" y="980728"/>
            <a:ext cx="8607916" cy="5616624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>
                <a:cs typeface="Titr" panose="00000700000000000000" pitchFamily="2" charset="-78"/>
              </a:rPr>
              <a:t>شرکت دارای:   گواهی تحقیق و توسعه           پروانه تحقیق و توسعه         می باشد.</a:t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>مشخصات فنی طرح یا محصول تحقیق و توسعه:</a:t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sz="2400" dirty="0">
                <a:cs typeface="Titr" panose="00000700000000000000" pitchFamily="2" charset="-78"/>
              </a:rPr>
              <a:t/>
            </a:r>
            <a:br>
              <a:rPr lang="fa-IR" sz="2400" dirty="0">
                <a:cs typeface="Titr" panose="00000700000000000000" pitchFamily="2" charset="-78"/>
              </a:rPr>
            </a:br>
            <a:r>
              <a:rPr lang="fa-IR" dirty="0">
                <a:cs typeface="Titr" panose="00000700000000000000" pitchFamily="2" charset="-78"/>
              </a:rPr>
              <a:t/>
            </a:r>
            <a:br>
              <a:rPr lang="fa-IR" dirty="0">
                <a:cs typeface="Titr" panose="00000700000000000000" pitchFamily="2" charset="-78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FE02A5-BC89-4659-B996-FF15370D9218}"/>
              </a:ext>
            </a:extLst>
          </p:cNvPr>
          <p:cNvSpPr/>
          <p:nvPr/>
        </p:nvSpPr>
        <p:spPr>
          <a:xfrm>
            <a:off x="4788024" y="1412776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A85942-446E-487E-99FC-0753507BCA80}"/>
              </a:ext>
            </a:extLst>
          </p:cNvPr>
          <p:cNvSpPr/>
          <p:nvPr/>
        </p:nvSpPr>
        <p:spPr>
          <a:xfrm>
            <a:off x="2098114" y="1412775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3" y="1412779"/>
            <a:ext cx="7543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نوآوری طرح تحقیق و توسعه:</a:t>
            </a: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dirty="0"/>
          </a:p>
        </p:txBody>
      </p:sp>
      <p:sp>
        <p:nvSpPr>
          <p:cNvPr id="10" name="Rectangle 9"/>
          <p:cNvSpPr/>
          <p:nvPr/>
        </p:nvSpPr>
        <p:spPr>
          <a:xfrm>
            <a:off x="251521" y="3717034"/>
            <a:ext cx="8528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شرح مختصر مزیت رقابتی :</a:t>
            </a: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b="1" dirty="0">
              <a:solidFill>
                <a:schemeClr val="bg2">
                  <a:lumMod val="10000"/>
                </a:schemeClr>
              </a:solidFill>
              <a:latin typeface="Gill Sans MT" pitchFamily="34" charset="0"/>
              <a:cs typeface="B Titr" panose="00000700000000000000" pitchFamily="2" charset="-78"/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108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9070" y="1832644"/>
            <a:ext cx="7515991" cy="3048000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fa-IR" altLang="en-US" sz="2700" b="1" dirty="0">
                <a:cs typeface="B Titr" panose="00000700000000000000" pitchFamily="2" charset="-78"/>
              </a:rPr>
              <a:t>نحوه دستیابی به دانش فنی:</a:t>
            </a:r>
            <a:r>
              <a:rPr lang="fa-IR" altLang="en-US" sz="2800" b="1" dirty="0">
                <a:cs typeface="B Nazanin" panose="00000400000000000000" pitchFamily="2" charset="-78"/>
              </a:rPr>
              <a:t/>
            </a:r>
            <a:br>
              <a:rPr lang="fa-IR" altLang="en-US" sz="2800" b="1" dirty="0">
                <a:cs typeface="B Nazanin" panose="00000400000000000000" pitchFamily="2" charset="-78"/>
              </a:rPr>
            </a:br>
            <a:r>
              <a:rPr lang="fa-IR" altLang="en-US" sz="2700" b="1" dirty="0">
                <a:cs typeface="B Nazanin" panose="00000400000000000000" pitchFamily="2" charset="-78"/>
              </a:rPr>
              <a:t>دانش فنی خلق شده </a:t>
            </a:r>
            <a:br>
              <a:rPr lang="fa-IR" altLang="en-US" sz="2700" b="1" dirty="0">
                <a:cs typeface="B Nazanin" panose="00000400000000000000" pitchFamily="2" charset="-78"/>
              </a:rPr>
            </a:br>
            <a:r>
              <a:rPr lang="fa-IR" altLang="en-US" sz="2700" b="1" dirty="0">
                <a:cs typeface="B Nazanin" panose="00000400000000000000" pitchFamily="2" charset="-78"/>
              </a:rPr>
              <a:t>دانش فنی خریداری شده </a:t>
            </a:r>
            <a:br>
              <a:rPr lang="fa-IR" altLang="en-US" sz="2700" b="1" dirty="0">
                <a:cs typeface="B Nazanin" panose="00000400000000000000" pitchFamily="2" charset="-78"/>
              </a:rPr>
            </a:br>
            <a:r>
              <a:rPr lang="fa-IR" altLang="en-US" sz="2700" b="1" dirty="0">
                <a:cs typeface="B Nazanin" panose="00000400000000000000" pitchFamily="2" charset="-78"/>
              </a:rPr>
              <a:t>دانش فنی ارتقاء یافته</a:t>
            </a:r>
            <a:br>
              <a:rPr lang="fa-IR" altLang="en-US" sz="2700" b="1" dirty="0">
                <a:cs typeface="B Nazanin" panose="00000400000000000000" pitchFamily="2" charset="-78"/>
              </a:rPr>
            </a:br>
            <a:r>
              <a:rPr lang="fa-IR" altLang="en-US" sz="2700" b="1" dirty="0">
                <a:cs typeface="B Nazanin" panose="00000400000000000000" pitchFamily="2" charset="-78"/>
              </a:rPr>
              <a:t>دانش فنی بومی سازی شده                  </a:t>
            </a:r>
            <a:r>
              <a:rPr lang="fa-IR" altLang="en-US" b="1" dirty="0">
                <a:cs typeface="B Nazanin" panose="00000400000000000000" pitchFamily="2" charset="-78"/>
              </a:rPr>
              <a:t/>
            </a:r>
            <a:br>
              <a:rPr lang="fa-IR" altLang="en-US" b="1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21118" y="2139005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8104" y="2852936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7029" y="3617383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3172" y="4381830"/>
            <a:ext cx="288925" cy="28733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7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84F3D08AC40FCE4D8717BDC51D7D24AB" ma:contentTypeVersion="1" ma:contentTypeDescription="یک سند جدید ایجاد کنید." ma:contentTypeScope="" ma:versionID="fc254e178b62dd1a45da47b1b4e6fbcb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f5c093f007d23cc78b564b779fe12d2e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 xsi:nil="true"/>
    <_dlc_DocIdUrl xmlns="d2289274-6128-4816-ae07-41a25b982335">
      <Url xsi:nil="true"/>
      <Description xsi:nil="true"/>
    </_dlc_DocIdUrl>
  </documentManagement>
</p:properties>
</file>

<file path=customXml/itemProps1.xml><?xml version="1.0" encoding="utf-8"?>
<ds:datastoreItem xmlns:ds="http://schemas.openxmlformats.org/officeDocument/2006/customXml" ds:itemID="{0BE5126D-E90B-41E2-9B49-E45C90A45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289274-6128-4816-ae07-41a25b98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9D11E6-E41C-49D1-8CBC-4F18471E7EB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A52EDB-1C12-4B27-97BC-E1872C76C10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AEF44B5-07D3-4DD9-ADFE-1367657E692D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sharepoint/v3"/>
    <ds:schemaRef ds:uri="http://purl.org/dc/elements/1.1/"/>
    <ds:schemaRef ds:uri="d2289274-6128-4816-ae07-41a25b98233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2122</TotalTime>
  <Words>462</Words>
  <Application>Microsoft Office PowerPoint</Application>
  <PresentationFormat>On-screen Show (4:3)</PresentationFormat>
  <Paragraphs>173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B Titr</vt:lpstr>
      <vt:lpstr>Nazanin</vt:lpstr>
      <vt:lpstr>Corbel</vt:lpstr>
      <vt:lpstr>2  Nazanin</vt:lpstr>
      <vt:lpstr>Berlin Sans FB Demi</vt:lpstr>
      <vt:lpstr>IranNastaliq</vt:lpstr>
      <vt:lpstr>B Mitra</vt:lpstr>
      <vt:lpstr>Tahoma</vt:lpstr>
      <vt:lpstr>B Koodak</vt:lpstr>
      <vt:lpstr>Wingdings 2</vt:lpstr>
      <vt:lpstr>Titr</vt:lpstr>
      <vt:lpstr>Times New Roman</vt:lpstr>
      <vt:lpstr>Wingdings</vt:lpstr>
      <vt:lpstr>B Nazanin</vt:lpstr>
      <vt:lpstr>Gill Sans MT</vt:lpstr>
      <vt:lpstr>Calibri</vt:lpstr>
      <vt:lpstr>Parallax</vt:lpstr>
      <vt:lpstr>PowerPoint Presentation</vt:lpstr>
      <vt:lpstr>PowerPoint Presentation</vt:lpstr>
      <vt:lpstr>نام شرکت:  نام مدیر عامل : زمینه فعالیت: آدرس محل فعالیت :</vt:lpstr>
      <vt:lpstr>معرفی محصولات شاخص و برندهای ثبت شده شرکت:</vt:lpstr>
      <vt:lpstr>مجوزهای شرکت </vt:lpstr>
      <vt:lpstr>فروش سازمان مادر</vt:lpstr>
      <vt:lpstr>شرکت دارای:   گواهی تحقیق و توسعه           پروانه تحقیق و توسعه         می باشد.  مشخصات فنی طرح یا محصول تحقیق و توسعه:          </vt:lpstr>
      <vt:lpstr>PowerPoint Presentation</vt:lpstr>
      <vt:lpstr>نحوه دستیابی به دانش فنی: دانش فنی خلق شده  دانش فنی خریداری شده  دانش فنی ارتقاء یافته دانش فنی بومی سازی شده                   </vt:lpstr>
      <vt:lpstr>آخرین وضعیت طرح :  - تحقیق و مطالعات طرح انجام شده   - نمونه اولیه یا آزمایشگاهی  - نمونه کارگاهی یا نیمه صنعتی  - نمونه صنعتی   </vt:lpstr>
      <vt:lpstr>PowerPoint Presentation</vt:lpstr>
      <vt:lpstr>خلاصه ای از سابقه و عملکرد واحد تحقیق و توسعه:          </vt:lpstr>
      <vt:lpstr>برنامه‌های یکساله واحد تحقیق و توسعه در پارك:</vt:lpstr>
      <vt:lpstr>مشتریان</vt:lpstr>
      <vt:lpstr>هزینه ها</vt:lpstr>
      <vt:lpstr>استراتژی بازاریابی</vt:lpstr>
      <vt:lpstr>معرفی رقبای داخلی و خارجی محصول واحد تحقیق و توسعه</vt:lpstr>
      <vt:lpstr>PowerPoint Presentation</vt:lpstr>
      <vt:lpstr>همکاری های پیشنهادی متقابل واحد تحقیق و  توسعه  با پارک: </vt:lpstr>
      <vt:lpstr>تصاویر</vt:lpstr>
      <vt:lpstr>سایر مواردی که توضیح آن را ضروری می دانید</vt:lpstr>
    </vt:vector>
  </TitlesOfParts>
  <Company>sbu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نام واحد/شرکت:فایل ارائه تحقیق و توسعه پارک</dc:title>
  <dc:creator>tu-student</dc:creator>
  <cp:lastModifiedBy>windows</cp:lastModifiedBy>
  <cp:revision>130</cp:revision>
  <dcterms:created xsi:type="dcterms:W3CDTF">2018-02-28T06:58:28Z</dcterms:created>
  <dcterms:modified xsi:type="dcterms:W3CDTF">2023-09-12T05:55:07Z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0x01010084F3D08AC40FCE4D8717BDC51D7D24AB</vt:lpwstr>
  </property>
  <property fmtid="{D5CDD505-2E9C-101B-9397-08002B2CF9AE}" pid="3" name="_dlc_DocIdItemGuid">
    <vt:lpwstr>ede2411f-b999-4703-a0b6-3848d7a4d1e2</vt:lpwstr>
  </property>
</Properties>
</file>